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AC0-C2F8-4A2A-BEA8-6BB15DFABA89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482-87B6-4BF4-87D2-1A2333ADD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3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0AC0-C2F8-4A2A-BEA8-6BB15DFABA89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4482-87B6-4BF4-87D2-1A2333ADD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7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00000"/>
                </a:solidFill>
                <a:latin typeface="TT Norms Regular" pitchFamily="50" charset="-52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T Norms Regular" pitchFamily="50" charset="-52"/>
              </a:rPr>
            </a:br>
            <a:r>
              <a:rPr lang="ru-RU" sz="2000" b="1" smtClean="0">
                <a:solidFill>
                  <a:srgbClr val="00487E"/>
                </a:solidFill>
                <a:latin typeface="TT Norms Regular" pitchFamily="50" charset="-52"/>
              </a:rPr>
              <a:t>Результаты проведения диспансеризации определенных групп взрослого населения с периодичностью 1 раз в 3 года (18-39 лет)</a:t>
            </a:r>
            <a:r>
              <a:rPr lang="ru-RU" sz="2000" smtClean="0">
                <a:solidFill>
                  <a:srgbClr val="C00000"/>
                </a:solidFill>
                <a:latin typeface="TT Norms Regular" pitchFamily="50" charset="-52"/>
              </a:rPr>
              <a:t/>
            </a:r>
            <a:br>
              <a:rPr lang="ru-RU" sz="2000" smtClean="0">
                <a:solidFill>
                  <a:srgbClr val="C00000"/>
                </a:solidFill>
                <a:latin typeface="TT Norms Regular" pitchFamily="50" charset="-52"/>
              </a:rPr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8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00000"/>
                </a:solidFill>
                <a:latin typeface="TT Norms Regular" pitchFamily="50" charset="-52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T Norms Regular" pitchFamily="50" charset="-52"/>
              </a:rPr>
            </a:br>
            <a:r>
              <a:rPr lang="ru-RU" sz="2000" b="1" smtClean="0">
                <a:solidFill>
                  <a:srgbClr val="00487E"/>
                </a:solidFill>
                <a:latin typeface="TT Norms Regular" pitchFamily="50" charset="-52"/>
              </a:rPr>
              <a:t>Сведения о результатах проведения диспансеризации определенных групп взрослого населения с периодичностью – ежегодно (40 лет и более)</a:t>
            </a:r>
            <a:r>
              <a:rPr lang="ru-RU" sz="1200" b="1" smtClean="0">
                <a:solidFill>
                  <a:srgbClr val="C00000"/>
                </a:solidFill>
                <a:latin typeface="TT Norms Regular" pitchFamily="50" charset="-52"/>
              </a:rPr>
              <a:t/>
            </a:r>
            <a:br>
              <a:rPr lang="ru-RU" sz="1200" b="1" smtClean="0">
                <a:solidFill>
                  <a:srgbClr val="C00000"/>
                </a:solidFill>
                <a:latin typeface="TT Norms Regular" pitchFamily="50" charset="-52"/>
              </a:rPr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8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00000"/>
                </a:solidFill>
                <a:latin typeface="TT Norms Regular" pitchFamily="50" charset="-52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T Norms Regular" pitchFamily="50" charset="-52"/>
              </a:rPr>
            </a:br>
            <a:r>
              <a:rPr lang="ru-RU" sz="2400" b="1" smtClean="0">
                <a:solidFill>
                  <a:srgbClr val="C00000"/>
                </a:solidFill>
                <a:latin typeface="TT Norms Regular" pitchFamily="50" charset="-52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T Norms Regular" pitchFamily="50" charset="-52"/>
              </a:rPr>
            </a:br>
            <a:r>
              <a:rPr lang="ru-RU" sz="2200" b="1" smtClean="0">
                <a:solidFill>
                  <a:srgbClr val="00487E"/>
                </a:solidFill>
                <a:latin typeface="TT Norms Regular" pitchFamily="50" charset="-52"/>
              </a:rPr>
              <a:t>Результаты проведения профилактического медицинского осмотра взрослого населения</a:t>
            </a:r>
            <a:r>
              <a:rPr lang="ru-RU" sz="1400" smtClean="0">
                <a:solidFill>
                  <a:srgbClr val="C00000"/>
                </a:solidFill>
                <a:latin typeface="TT Norms Regular" pitchFamily="50" charset="-52"/>
              </a:rPr>
              <a:t/>
            </a:r>
            <a:br>
              <a:rPr lang="ru-RU" sz="1400" smtClean="0">
                <a:solidFill>
                  <a:srgbClr val="C00000"/>
                </a:solidFill>
                <a:latin typeface="TT Norms Regular" pitchFamily="50" charset="-52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00487E"/>
                </a:solidFill>
                <a:latin typeface="TT Norms Regular"/>
              </a:rPr>
              <a:t>Сведения о количестве взрослого населения, включенного в план диспансеризации и профосмотров на 2022 год</a:t>
            </a:r>
            <a:endParaRPr lang="ru-RU" altLang="ru-RU" sz="2400" smtClean="0">
              <a:solidFill>
                <a:srgbClr val="00487E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4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РЕАЛИЗАЦИЯ УГЛУБЛЕННОЙ ДИСПАНСЕРИЗАЦИИ </a:t>
            </a:r>
            <a:endParaRPr lang="ru-RU" sz="2400" smtClean="0">
              <a:solidFill>
                <a:srgbClr val="00487E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7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УГЛУБЛЕННАЯ ДИСПАНСЕРИЗАЦИЯ </a:t>
            </a:r>
            <a:endParaRPr lang="ru-RU" altLang="ru-RU" sz="2400" smtClean="0">
              <a:solidFill>
                <a:srgbClr val="00487E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0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УГЛУБЛЕННАЯ ДИСПАНСЕРИЗАЦИЯ </a:t>
            </a:r>
            <a:r>
              <a:rPr lang="ru-RU" sz="2400" b="1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полугодие 2022 г.</a:t>
            </a:r>
            <a:br>
              <a:rPr lang="ru-RU" sz="2400" b="1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 smtClean="0">
              <a:solidFill>
                <a:srgbClr val="00487E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43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Результаты проведения диспансеризации определенных групп взрослого населения с периодичностью 1 раз в 3 года (18-39 лет) </vt:lpstr>
      <vt:lpstr> Сведения о результатах проведения диспансеризации определенных групп взрослого населения с периодичностью – ежегодно (40 лет и более) </vt:lpstr>
      <vt:lpstr>  Результаты проведения профилактического медицинского осмотра взрослого населения </vt:lpstr>
      <vt:lpstr>Сведения о количестве взрослого населения, включенного в план диспансеризации и профосмотров на 2022 год</vt:lpstr>
      <vt:lpstr>РЕАЛИЗАЦИЯ УГЛУБЛЕННОЙ ДИСПАНСЕРИЗАЦИИ </vt:lpstr>
      <vt:lpstr>УГЛУБЛЕННАЯ ДИСПАНСЕРИЗАЦИЯ </vt:lpstr>
      <vt:lpstr>УГЛУБЛЕННАЯ ДИСПАНСЕРИЗАЦИЯ 1 полугодие 2022 г.  </vt:lpstr>
    </vt:vector>
  </TitlesOfParts>
  <Company>ТФОМС Амурской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Ветрова Елена Владимировна</dc:creator>
  <cp:lastModifiedBy>Ветрова Елена Владимировна</cp:lastModifiedBy>
  <cp:revision>1</cp:revision>
  <dcterms:created xsi:type="dcterms:W3CDTF">2022-08-12T15:39:54Z</dcterms:created>
  <dcterms:modified xsi:type="dcterms:W3CDTF">2022-08-12T15:39:54Z</dcterms:modified>
</cp:coreProperties>
</file>